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Open Sans Extra Bold" charset="1" panose="020B0906030804020204"/>
      <p:regular r:id="rId10"/>
    </p:embeddedFont>
    <p:embeddedFont>
      <p:font typeface="Open Sans Extra Bold Italics" charset="1" panose="020B0906030804020204"/>
      <p:regular r:id="rId11"/>
    </p:embeddedFont>
    <p:embeddedFont>
      <p:font typeface="Fira Sans" charset="1" panose="020B0503050000020004"/>
      <p:regular r:id="rId12"/>
    </p:embeddedFont>
    <p:embeddedFont>
      <p:font typeface="Fira Sans Bold" charset="1" panose="020B0803050000020004"/>
      <p:regular r:id="rId13"/>
    </p:embeddedFont>
    <p:embeddedFont>
      <p:font typeface="Fira Sans Italics" charset="1" panose="020B0503050000020004"/>
      <p:regular r:id="rId14"/>
    </p:embeddedFont>
    <p:embeddedFont>
      <p:font typeface="Fira Sans Bold Italics" charset="1" panose="020B0803050000020004"/>
      <p:regular r:id="rId15"/>
    </p:embeddedFont>
    <p:embeddedFont>
      <p:font typeface="Fira Sans Thin" charset="1" panose="020B0303050000020004"/>
      <p:regular r:id="rId16"/>
    </p:embeddedFont>
    <p:embeddedFont>
      <p:font typeface="Fira Sans Thin Italics" charset="1" panose="020B0303050000020004"/>
      <p:regular r:id="rId17"/>
    </p:embeddedFont>
    <p:embeddedFont>
      <p:font typeface="Fira Sans Extra-Light" charset="1" panose="020B0403050000020004"/>
      <p:regular r:id="rId18"/>
    </p:embeddedFont>
    <p:embeddedFont>
      <p:font typeface="Fira Sans Extra-Light Italics" charset="1" panose="020B0403050000020004"/>
      <p:regular r:id="rId19"/>
    </p:embeddedFont>
    <p:embeddedFont>
      <p:font typeface="Fira Sans Light" charset="1" panose="020B0403050000020004"/>
      <p:regular r:id="rId20"/>
    </p:embeddedFont>
    <p:embeddedFont>
      <p:font typeface="Fira Sans Light Italics" charset="1" panose="020B0403050000020004"/>
      <p:regular r:id="rId21"/>
    </p:embeddedFont>
    <p:embeddedFont>
      <p:font typeface="Fira Sans Medium" charset="1" panose="020B0603050000020004"/>
      <p:regular r:id="rId22"/>
    </p:embeddedFont>
    <p:embeddedFont>
      <p:font typeface="Fira Sans Medium Italics" charset="1" panose="020B0603050000020004"/>
      <p:regular r:id="rId23"/>
    </p:embeddedFont>
    <p:embeddedFont>
      <p:font typeface="Fira Sans Semi-Bold" charset="1" panose="020B0603050000020004"/>
      <p:regular r:id="rId24"/>
    </p:embeddedFont>
    <p:embeddedFont>
      <p:font typeface="Fira Sans Semi-Bold Italics" charset="1" panose="020B0703050000020004"/>
      <p:regular r:id="rId25"/>
    </p:embeddedFont>
    <p:embeddedFont>
      <p:font typeface="Fira Sans Ultra-Bold" charset="1" panose="020B0903050000020004"/>
      <p:regular r:id="rId26"/>
    </p:embeddedFont>
    <p:embeddedFont>
      <p:font typeface="Fira Sans Ultra-Bold Italics" charset="1" panose="020B0903050000020004"/>
      <p:regular r:id="rId27"/>
    </p:embeddedFont>
    <p:embeddedFont>
      <p:font typeface="Fira Sans Heavy" charset="1" panose="020B0A03050000020004"/>
      <p:regular r:id="rId28"/>
    </p:embeddedFont>
    <p:embeddedFont>
      <p:font typeface="Fira Sans Heavy Italics" charset="1" panose="020B0A03050000020004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Relationship Id="rId6" Target="../media/image7.png" Type="http://schemas.openxmlformats.org/officeDocument/2006/relationships/image"/><Relationship Id="rId7" Target="../media/image8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533637"/>
            <a:ext cx="8115300" cy="4501490"/>
            <a:chOff x="0" y="0"/>
            <a:chExt cx="10820400" cy="6001986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0"/>
              <a:ext cx="10820400" cy="4876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Pesquisa:</a:t>
              </a:r>
            </a:p>
            <a:p>
              <a:pPr>
                <a:lnSpc>
                  <a:spcPts val="14399"/>
                </a:lnSpc>
              </a:pPr>
              <a:r>
                <a:rPr lang="en-US" sz="11999">
                  <a:solidFill>
                    <a:srgbClr val="000000"/>
                  </a:solidFill>
                  <a:latin typeface="Fira Sans Bold"/>
                </a:rPr>
                <a:t>Plástico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5196806"/>
              <a:ext cx="10820400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4328902" y="2317173"/>
            <a:ext cx="7321033" cy="6340049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2122944" y="7035126"/>
            <a:ext cx="4970154" cy="43041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336342" y="5954842"/>
            <a:ext cx="2271679" cy="1967285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11" id="11"/>
          <p:cNvGrpSpPr/>
          <p:nvPr/>
        </p:nvGrpSpPr>
        <p:grpSpPr>
          <a:xfrm rot="0">
            <a:off x="13737770" y="373605"/>
            <a:ext cx="3799619" cy="3290488"/>
            <a:chOff x="0" y="0"/>
            <a:chExt cx="3619627" cy="31346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3" id="13"/>
          <p:cNvSpPr/>
          <p:nvPr/>
        </p:nvSpPr>
        <p:spPr>
          <a:xfrm flipH="false" flipV="false" rot="0">
            <a:off x="1028700" y="1028700"/>
            <a:ext cx="678758" cy="586200"/>
          </a:xfrm>
          <a:custGeom>
            <a:avLst/>
            <a:gdLst/>
            <a:ahLst/>
            <a:cxnLst/>
            <a:rect r="r" b="b" t="t" l="l"/>
            <a:pathLst>
              <a:path h="586200" w="678758">
                <a:moveTo>
                  <a:pt x="0" y="0"/>
                </a:moveTo>
                <a:lnTo>
                  <a:pt x="678758" y="0"/>
                </a:lnTo>
                <a:lnTo>
                  <a:pt x="678758" y="586200"/>
                </a:lnTo>
                <a:lnTo>
                  <a:pt x="0" y="58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14" id="14"/>
          <p:cNvGrpSpPr/>
          <p:nvPr/>
        </p:nvGrpSpPr>
        <p:grpSpPr>
          <a:xfrm rot="0">
            <a:off x="1028700" y="7737942"/>
            <a:ext cx="6551434" cy="2672690"/>
            <a:chOff x="0" y="0"/>
            <a:chExt cx="8735246" cy="356358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0"/>
              <a:ext cx="8735246" cy="24384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7199"/>
                </a:lnSpc>
              </a:pPr>
              <a:r>
                <a:rPr lang="en-US" sz="5999">
                  <a:solidFill>
                    <a:srgbClr val="000000"/>
                  </a:solidFill>
                  <a:latin typeface="Fira Sans"/>
                </a:rPr>
                <a:t>Marcos, Rafael, Jhonatan e João G.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2758406"/>
              <a:ext cx="8735246" cy="80518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5039"/>
                </a:lnSpc>
              </a:pP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-2527743" y="-89986"/>
            <a:ext cx="10138115" cy="8779655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1643392" y="5832746"/>
            <a:ext cx="5966980" cy="516743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88351" y="4143447"/>
            <a:ext cx="6836628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0" indent="0" lvl="0"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Matéria Prima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211862" y="1279281"/>
            <a:ext cx="9815340" cy="65811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4F4F4"/>
                </a:solidFill>
                <a:latin typeface="Open Sans Extra Bold"/>
              </a:rPr>
              <a:t>A matéria-prima principal na produção de plástico é o polímero. Os polímeros são compostos orgânicos de cadeias longas e macromoleculares, compostas por unidades menores chamadas monômeros.</a:t>
            </a:r>
          </a:p>
          <a:p>
            <a:pPr algn="just">
              <a:lnSpc>
                <a:spcPts val="4759"/>
              </a:lnSpc>
            </a:pPr>
          </a:p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F4F4F4"/>
                </a:solidFill>
                <a:latin typeface="Open Sans Extra Bold"/>
              </a:rPr>
              <a:t> Os plásticos são geralmente feitos de polímeros derivados de recursos naturais, como petróleo, gás natural ou, em alguns casos, de fontes renováveis, como a cana-de-açúcar ou o milho.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74625" y="490870"/>
            <a:ext cx="694021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 Onde e Como</a:t>
            </a:r>
          </a:p>
        </p:txBody>
      </p:sp>
      <p:grpSp>
        <p:nvGrpSpPr>
          <p:cNvPr name="Group 3" id="3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7" id="7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9" id="9"/>
          <p:cNvGrpSpPr/>
          <p:nvPr/>
        </p:nvGrpSpPr>
        <p:grpSpPr>
          <a:xfrm rot="-10800000">
            <a:off x="625171" y="7795449"/>
            <a:ext cx="3378391" cy="2925703"/>
            <a:chOff x="0" y="0"/>
            <a:chExt cx="3619627" cy="3134614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7394390" y="2548701"/>
            <a:ext cx="10489158" cy="81724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015"/>
              </a:lnSpc>
            </a:pPr>
            <a:r>
              <a:rPr lang="en-US" sz="4179">
                <a:solidFill>
                  <a:srgbClr val="000000"/>
                </a:solidFill>
                <a:latin typeface="Fira Sans Medium"/>
              </a:rPr>
              <a:t>A matéria-prima principal para a produção de plásticos, que é o petróleo, é encontrada em depósitos subterrâneos de rochas sedimentares. O processo de extração do petróleo envolve várias etapas e pode variar dependendo da localização geográfica e das características específicas do depósito. A seguir, veja alguns dos principais processos de extração: Exploração, Perfuração, Extração, Tratamento, Transporte, Refino</a:t>
            </a:r>
          </a:p>
          <a:p>
            <a:pPr algn="just">
              <a:lnSpc>
                <a:spcPts val="5015"/>
              </a:lnSpc>
            </a:pPr>
          </a:p>
          <a:p>
            <a:pPr algn="just">
              <a:lnSpc>
                <a:spcPts val="501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bg>
      <p:bgPr>
        <a:solidFill>
          <a:srgbClr val="00465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2912062"/>
            <a:ext cx="16230600" cy="4913256"/>
          </a:xfrm>
          <a:prstGeom prst="rect">
            <a:avLst/>
          </a:prstGeom>
          <a:solidFill>
            <a:srgbClr val="F4F4F4"/>
          </a:solidFill>
        </p:spPr>
      </p:sp>
      <p:sp>
        <p:nvSpPr>
          <p:cNvPr name="TextBox 3" id="3"/>
          <p:cNvSpPr txBox="true"/>
          <p:nvPr/>
        </p:nvSpPr>
        <p:spPr>
          <a:xfrm rot="0">
            <a:off x="1028700" y="1028700"/>
            <a:ext cx="14793159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F4F4F4"/>
                </a:solidFill>
                <a:latin typeface="Fira Sans Medium"/>
              </a:rPr>
              <a:t>Processos de Transformação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61945" y="3284158"/>
            <a:ext cx="15564111" cy="29806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Open Sans Extra Bold"/>
              </a:rPr>
              <a:t>O processo de transformação da matéria-prima em produtos plásticos envolve diversas etapas, sendo as mais comuns a Extração e Refinamento da Matéria-Prima, Polimerização, Aditivos,  Processamento, Resfriamento e Solidificação, Acabamento e Inspeção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202565" y="1028700"/>
            <a:ext cx="569908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Descarte 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sp>
        <p:nvSpPr>
          <p:cNvPr name="TextBox 9" id="9"/>
          <p:cNvSpPr txBox="true"/>
          <p:nvPr/>
        </p:nvSpPr>
        <p:spPr>
          <a:xfrm rot="0">
            <a:off x="1202565" y="2866328"/>
            <a:ext cx="11426211" cy="704293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Reciclagem: Plástico é coletado, processado e usado para fabricar novos produtos.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Coleta Seletiva: Separação de plástico, papel, vidro e metal para reciclagem.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Po</a:t>
            </a:r>
            <a:r>
              <a:rPr lang="en-US" sz="2843">
                <a:solidFill>
                  <a:srgbClr val="000000"/>
                </a:solidFill>
                <a:latin typeface="Open Sans Extra Bold"/>
              </a:rPr>
              <a:t>ntos de Coleta: Recipientes públicos para descartar plástico de forma adequada.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Depósitos de Reciclagem: Locais para entrega direta de plásticos recicláveis.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Descarte de Resíduos: Plástico é isolado em aterros sanitários, reduzindo a poluição.</a:t>
            </a:r>
          </a:p>
          <a:p>
            <a:pPr algn="just" marL="614016" indent="-307008" lvl="1">
              <a:lnSpc>
                <a:spcPts val="3981"/>
              </a:lnSpc>
              <a:buFont typeface="Arial"/>
              <a:buChar char="•"/>
            </a:pPr>
            <a:r>
              <a:rPr lang="en-US" sz="2843">
                <a:solidFill>
                  <a:srgbClr val="000000"/>
                </a:solidFill>
                <a:latin typeface="Open Sans Extra Bold"/>
              </a:rPr>
              <a:t>Impacto do Descarte Inadequado: Poluição ambiental, degradação lenta e mudanças de comportamento são preocupações.</a:t>
            </a:r>
          </a:p>
          <a:p>
            <a:pPr algn="just">
              <a:lnSpc>
                <a:spcPts val="3981"/>
              </a:lnSpc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-10800000">
            <a:off x="-1306086" y="4784384"/>
            <a:ext cx="4985461" cy="4317433"/>
            <a:chOff x="0" y="0"/>
            <a:chExt cx="3619627" cy="3134614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4" id="4"/>
          <p:cNvGrpSpPr/>
          <p:nvPr/>
        </p:nvGrpSpPr>
        <p:grpSpPr>
          <a:xfrm rot="-10800000">
            <a:off x="3061137" y="7468788"/>
            <a:ext cx="3480308" cy="3013963"/>
            <a:chOff x="0" y="0"/>
            <a:chExt cx="3619627" cy="3134614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  <p:grpSp>
        <p:nvGrpSpPr>
          <p:cNvPr name="Group 6" id="6"/>
          <p:cNvGrpSpPr/>
          <p:nvPr/>
        </p:nvGrpSpPr>
        <p:grpSpPr>
          <a:xfrm rot="-10800000">
            <a:off x="2780085" y="4005595"/>
            <a:ext cx="1798578" cy="1557577"/>
            <a:chOff x="0" y="0"/>
            <a:chExt cx="3619627" cy="3134614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8" id="8"/>
          <p:cNvGrpSpPr/>
          <p:nvPr/>
        </p:nvGrpSpPr>
        <p:grpSpPr>
          <a:xfrm rot="-10800000">
            <a:off x="625171" y="7795449"/>
            <a:ext cx="3378391" cy="2925703"/>
            <a:chOff x="0" y="0"/>
            <a:chExt cx="3619627" cy="3134614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7940387" y="490870"/>
            <a:ext cx="3441270" cy="2757639"/>
          </a:xfrm>
          <a:custGeom>
            <a:avLst/>
            <a:gdLst/>
            <a:ahLst/>
            <a:cxnLst/>
            <a:rect r="r" b="b" t="t" l="l"/>
            <a:pathLst>
              <a:path h="2757639" w="3441270">
                <a:moveTo>
                  <a:pt x="0" y="0"/>
                </a:moveTo>
                <a:lnTo>
                  <a:pt x="3441271" y="0"/>
                </a:lnTo>
                <a:lnTo>
                  <a:pt x="3441271" y="2757639"/>
                </a:lnTo>
                <a:lnTo>
                  <a:pt x="0" y="275763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2277" r="0" b="-2277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13145129" y="505470"/>
            <a:ext cx="3424322" cy="2743039"/>
          </a:xfrm>
          <a:custGeom>
            <a:avLst/>
            <a:gdLst/>
            <a:ahLst/>
            <a:cxnLst/>
            <a:rect r="r" b="b" t="t" l="l"/>
            <a:pathLst>
              <a:path h="2743039" w="3424322">
                <a:moveTo>
                  <a:pt x="0" y="0"/>
                </a:moveTo>
                <a:lnTo>
                  <a:pt x="3424322" y="0"/>
                </a:lnTo>
                <a:lnTo>
                  <a:pt x="3424322" y="2743039"/>
                </a:lnTo>
                <a:lnTo>
                  <a:pt x="0" y="27430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-2409" r="0" b="-2409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7940387" y="3759266"/>
            <a:ext cx="3441270" cy="2897503"/>
          </a:xfrm>
          <a:custGeom>
            <a:avLst/>
            <a:gdLst/>
            <a:ahLst/>
            <a:cxnLst/>
            <a:rect r="r" b="b" t="t" l="l"/>
            <a:pathLst>
              <a:path h="2897503" w="3441270">
                <a:moveTo>
                  <a:pt x="0" y="0"/>
                </a:moveTo>
                <a:lnTo>
                  <a:pt x="3441271" y="0"/>
                </a:lnTo>
                <a:lnTo>
                  <a:pt x="3441271" y="2897503"/>
                </a:lnTo>
                <a:lnTo>
                  <a:pt x="0" y="28975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13145129" y="3761062"/>
            <a:ext cx="3424322" cy="2897503"/>
          </a:xfrm>
          <a:custGeom>
            <a:avLst/>
            <a:gdLst/>
            <a:ahLst/>
            <a:cxnLst/>
            <a:rect r="r" b="b" t="t" l="l"/>
            <a:pathLst>
              <a:path h="2897503" w="3424322">
                <a:moveTo>
                  <a:pt x="0" y="0"/>
                </a:moveTo>
                <a:lnTo>
                  <a:pt x="3424322" y="0"/>
                </a:lnTo>
                <a:lnTo>
                  <a:pt x="3424322" y="2897503"/>
                </a:lnTo>
                <a:lnTo>
                  <a:pt x="0" y="2897503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7940387" y="7191062"/>
            <a:ext cx="3441270" cy="2706135"/>
          </a:xfrm>
          <a:custGeom>
            <a:avLst/>
            <a:gdLst/>
            <a:ahLst/>
            <a:cxnLst/>
            <a:rect r="r" b="b" t="t" l="l"/>
            <a:pathLst>
              <a:path h="2706135" w="3441270">
                <a:moveTo>
                  <a:pt x="0" y="0"/>
                </a:moveTo>
                <a:lnTo>
                  <a:pt x="3441271" y="0"/>
                </a:lnTo>
                <a:lnTo>
                  <a:pt x="3441271" y="2706135"/>
                </a:lnTo>
                <a:lnTo>
                  <a:pt x="0" y="270613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-1839" r="0" b="-1839"/>
            </a:stretch>
          </a:blipFill>
        </p:spPr>
      </p:sp>
      <p:sp>
        <p:nvSpPr>
          <p:cNvPr name="Freeform 15" id="15"/>
          <p:cNvSpPr/>
          <p:nvPr/>
        </p:nvSpPr>
        <p:spPr>
          <a:xfrm flipH="false" flipV="false" rot="0">
            <a:off x="13145129" y="7171119"/>
            <a:ext cx="3424322" cy="2726078"/>
          </a:xfrm>
          <a:custGeom>
            <a:avLst/>
            <a:gdLst/>
            <a:ahLst/>
            <a:cxnLst/>
            <a:rect r="r" b="b" t="t" l="l"/>
            <a:pathLst>
              <a:path h="2726078" w="3424322">
                <a:moveTo>
                  <a:pt x="0" y="0"/>
                </a:moveTo>
                <a:lnTo>
                  <a:pt x="3424322" y="0"/>
                </a:lnTo>
                <a:lnTo>
                  <a:pt x="3424322" y="2726078"/>
                </a:lnTo>
                <a:lnTo>
                  <a:pt x="0" y="272607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-2409" r="0" b="-2409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74625" y="490870"/>
            <a:ext cx="694021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Imagens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>
  <p:cSld>
    <p:bg>
      <p:bgPr>
        <a:solidFill>
          <a:srgbClr val="F4F4F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294460" y="4623694"/>
            <a:ext cx="5699080" cy="1285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0199"/>
              </a:lnSpc>
              <a:spcBef>
                <a:spcPct val="0"/>
              </a:spcBef>
            </a:pPr>
            <a:r>
              <a:rPr lang="en-US" sz="8499" spc="-84">
                <a:solidFill>
                  <a:srgbClr val="000000"/>
                </a:solidFill>
                <a:latin typeface="Fira Sans Medium"/>
              </a:rPr>
              <a:t>OBRIGADO!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16799111" y="2687862"/>
            <a:ext cx="2977778" cy="2578770"/>
            <a:chOff x="0" y="0"/>
            <a:chExt cx="3619627" cy="31346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465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13660090" y="-135282"/>
            <a:ext cx="4201515" cy="3638531"/>
            <a:chOff x="0" y="0"/>
            <a:chExt cx="3619627" cy="3134614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00A18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13243939" y="-956153"/>
            <a:ext cx="2481390" cy="2148895"/>
            <a:chOff x="0" y="0"/>
            <a:chExt cx="3619627" cy="3134614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619627" cy="3134614"/>
            </a:xfrm>
            <a:custGeom>
              <a:avLst/>
              <a:gdLst/>
              <a:ahLst/>
              <a:cxnLst/>
              <a:rect r="r" b="b" t="t" l="l"/>
              <a:pathLst>
                <a:path h="3134614" w="3619627">
                  <a:moveTo>
                    <a:pt x="3619627" y="1567307"/>
                  </a:moveTo>
                  <a:lnTo>
                    <a:pt x="2714752" y="3134614"/>
                  </a:lnTo>
                  <a:lnTo>
                    <a:pt x="904875" y="3134614"/>
                  </a:lnTo>
                  <a:lnTo>
                    <a:pt x="0" y="1567307"/>
                  </a:lnTo>
                  <a:lnTo>
                    <a:pt x="904875" y="0"/>
                  </a:lnTo>
                  <a:lnTo>
                    <a:pt x="2714625" y="0"/>
                  </a:lnTo>
                  <a:lnTo>
                    <a:pt x="3619627" y="1567307"/>
                  </a:lnTo>
                  <a:close/>
                </a:path>
              </a:pathLst>
            </a:custGeom>
            <a:solidFill>
              <a:srgbClr val="A4E473"/>
            </a:solidFill>
          </p:spPr>
        </p:sp>
      </p:grp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DAFvgNuvP50</dc:identifier>
  <dcterms:modified xsi:type="dcterms:W3CDTF">2011-08-01T06:04:30Z</dcterms:modified>
  <cp:revision>1</cp:revision>
  <dc:title>Apresentação de Negócios Pitch Deck Interno Corporativa Geométrica Verde-escuro Verde-claro Branco</dc:title>
</cp:coreProperties>
</file>

<file path=docProps/thumbnail.jpeg>
</file>